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7"/>
  </p:notes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Nunito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53" autoAdjust="0"/>
  </p:normalViewPr>
  <p:slideViewPr>
    <p:cSldViewPr snapToGrid="0">
      <p:cViewPr varScale="1">
        <p:scale>
          <a:sx n="113" d="100"/>
          <a:sy n="113" d="100"/>
        </p:scale>
        <p:origin x="102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6581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94a46d0b4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e94a46d0b4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 we come to the experiments part. Presented in the table is the performance on downstream tasks after fine-tuning with both vanilla fine-tuning and our method. We highlight performance on target task with blue </a:t>
            </a:r>
            <a:r>
              <a:rPr lang="en-US" altLang="zh-CN" dirty="0"/>
              <a:t>boxes. As shown in the table, after vanilla fine-tuning, models’ performance on target dataset increase, while it sees a degradation on other tasks. However, with our method, the performance on target task is better or tie, while the degradation on other tasks is largely mitigated.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94a46d0b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94a46d0b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Moreover, this table shows the results related to safety and general helpfulness. As shown in the table,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94a46d0b4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94a46d0b4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also conducted analysis to verify that our method effectively bridges distribution shift.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94a46d0b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94a46d0b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94a46d0b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94a46d0b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take away. 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bba772b6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bba772b6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ba772b6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bba772b6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start with the landscape of LLM model fine-tuning. On </a:t>
            </a:r>
            <a:r>
              <a:rPr lang="en-US" dirty="0" err="1"/>
              <a:t>huggingface</a:t>
            </a:r>
            <a:r>
              <a:rPr lang="en-US" dirty="0"/>
              <a:t>, thousands of fine-tuned models sprout daily, from community enthusiasts to big org</a:t>
            </a:r>
            <a:r>
              <a:rPr lang="en-US" altLang="zh-CN" dirty="0"/>
              <a:t>a</a:t>
            </a:r>
            <a:r>
              <a:rPr lang="en-US" dirty="0"/>
              <a:t>nizations. For example, there already exists 9,000 fine-tuned models based on the recently released Llama-3 model.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94a46d0b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94a46d0b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there are challenges of enhancing existing models. When …, but the reality is way tougher. For example, … Therefore, enhancing its performance through vanilla fine-tuning is non-trivial.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94a46d0b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94a46d0b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Furthermore, fine-tuning also leads to safety degradation. Though …, but the act of fine-tuning on benign datasets such as Alpaca compromises its safety, even when…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94a46d0b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94a46d0b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Therefore, we need a better approach. We want to …, we also want to enhance… The key question is, how do we balance specialization with generalization?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94a46d0b4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94a46d0b4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paper, we find that … For example,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94a46d0b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94a46d0b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Motivated by the findings, we introduce our method, SDFT. …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4a46d0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4a46d0b4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here are the steps needed.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94a46d0b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94a46d0b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are the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942" y="1795000"/>
            <a:ext cx="5689825" cy="33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32475" y="3370927"/>
            <a:ext cx="68580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475" y="395175"/>
            <a:ext cx="1949549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332475" y="2194250"/>
            <a:ext cx="7458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332470" y="3949179"/>
            <a:ext cx="7083600" cy="0"/>
          </a:xfrm>
          <a:prstGeom prst="straightConnector1">
            <a:avLst/>
          </a:prstGeom>
          <a:noFill/>
          <a:ln w="9525" cap="flat" cmpd="sng">
            <a:solidFill>
              <a:srgbClr val="4B88E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6375"/>
            <a:ext cx="5218302" cy="5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244027" y="190550"/>
            <a:ext cx="48546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1" y="547227"/>
            <a:ext cx="9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623900" y="2473500"/>
            <a:ext cx="7886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46942" y="1795000"/>
            <a:ext cx="5689825" cy="334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942" y="1795000"/>
            <a:ext cx="5689825" cy="33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23900" y="2473500"/>
            <a:ext cx="78867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" y="271304"/>
            <a:ext cx="90000" cy="360000"/>
          </a:xfrm>
          <a:prstGeom prst="rect">
            <a:avLst/>
          </a:prstGeom>
          <a:solidFill>
            <a:srgbClr val="005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 b="1">
                <a:solidFill>
                  <a:srgbClr val="0056F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6F9"/>
              </a:buClr>
              <a:buSzPts val="2200"/>
              <a:buNone/>
              <a:defRPr sz="2200">
                <a:solidFill>
                  <a:srgbClr val="0056F9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3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●"/>
              <a:defRPr sz="1800"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○"/>
              <a:defRPr sz="1500"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■"/>
              <a:defRPr sz="1200"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●"/>
              <a:defRPr sz="1100"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○"/>
              <a:defRPr sz="1100"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■"/>
              <a:defRPr sz="1100"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●"/>
              <a:defRPr sz="1100"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alibri"/>
              <a:buChar char="○"/>
              <a:defRPr sz="1100"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alibri"/>
              <a:buChar char="■"/>
              <a:defRPr sz="11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-1" y="271304"/>
            <a:ext cx="90000" cy="360000"/>
          </a:xfrm>
          <a:prstGeom prst="rect">
            <a:avLst/>
          </a:prstGeom>
          <a:solidFill>
            <a:srgbClr val="0056F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4.acl-long.58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sail-sg/sdf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556E-A7A0-FEB0-F059-3814D60C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945" y="2214193"/>
            <a:ext cx="7886700" cy="486300"/>
          </a:xfrm>
        </p:spPr>
        <p:txBody>
          <a:bodyPr/>
          <a:lstStyle/>
          <a:p>
            <a:r>
              <a:rPr kumimoji="0" lang="e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Self-Distillation Bridges Distribution Gap in Language Model Fine-Tuning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BA64E2-2076-F02D-3606-43F3DC0C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99" y="218363"/>
            <a:ext cx="1968501" cy="492125"/>
          </a:xfrm>
          <a:prstGeom prst="rect">
            <a:avLst/>
          </a:prstGeom>
        </p:spPr>
      </p:pic>
      <p:sp>
        <p:nvSpPr>
          <p:cNvPr id="7" name="Google Shape;64;p9">
            <a:extLst>
              <a:ext uri="{FF2B5EF4-FFF2-40B4-BE49-F238E27FC236}">
                <a16:creationId xmlns:a16="http://schemas.microsoft.com/office/drawing/2014/main" id="{9C4FD346-B005-179D-8A74-4584002ECE66}"/>
              </a:ext>
            </a:extLst>
          </p:cNvPr>
          <p:cNvSpPr txBox="1">
            <a:spLocks/>
          </p:cNvSpPr>
          <p:nvPr/>
        </p:nvSpPr>
        <p:spPr>
          <a:xfrm>
            <a:off x="350945" y="2955472"/>
            <a:ext cx="6858000" cy="84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800"/>
              </a:spcBef>
            </a:pPr>
            <a:r>
              <a:rPr lang="en-US" dirty="0"/>
              <a:t>Zhaorui Yang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Tianyu</a:t>
            </a:r>
            <a:r>
              <a:rPr lang="en-US" dirty="0"/>
              <a:t> Pang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Haozhe</a:t>
            </a:r>
            <a:r>
              <a:rPr lang="en-US" dirty="0"/>
              <a:t> Feng</a:t>
            </a:r>
            <a:r>
              <a:rPr lang="en-US" baseline="30000" dirty="0"/>
              <a:t>3</a:t>
            </a:r>
            <a:r>
              <a:rPr lang="en-US" dirty="0"/>
              <a:t>, Han Wang</a:t>
            </a:r>
            <a:r>
              <a:rPr lang="en-US" baseline="30000" dirty="0"/>
              <a:t>1</a:t>
            </a:r>
            <a:r>
              <a:rPr lang="en-US" dirty="0"/>
              <a:t>, Wei Chen</a:t>
            </a:r>
            <a:r>
              <a:rPr lang="en-US" baseline="30000" dirty="0"/>
              <a:t>1</a:t>
            </a:r>
            <a:r>
              <a:rPr lang="en-US" dirty="0"/>
              <a:t>,</a:t>
            </a:r>
          </a:p>
          <a:p>
            <a:pPr>
              <a:spcBef>
                <a:spcPts val="800"/>
              </a:spcBef>
            </a:pPr>
            <a:r>
              <a:rPr lang="en-US" dirty="0" err="1"/>
              <a:t>Minfeng</a:t>
            </a:r>
            <a:r>
              <a:rPr lang="en-US" dirty="0"/>
              <a:t> Zhu</a:t>
            </a:r>
            <a:r>
              <a:rPr lang="en-US" baseline="30000" dirty="0"/>
              <a:t>1</a:t>
            </a:r>
            <a:r>
              <a:rPr lang="zh-CN" altLang="en-US" baseline="30000" dirty="0"/>
              <a:t>✉</a:t>
            </a:r>
            <a:r>
              <a:rPr lang="en-US" dirty="0"/>
              <a:t>, Qian Liu</a:t>
            </a:r>
            <a:r>
              <a:rPr lang="en-US" baseline="30000" dirty="0"/>
              <a:t>2</a:t>
            </a:r>
            <a:r>
              <a:rPr lang="zh-CN" altLang="en-US" baseline="30000" dirty="0"/>
              <a:t>✉</a:t>
            </a:r>
            <a:endParaRPr lang="en-US" baseline="30000" dirty="0"/>
          </a:p>
          <a:p>
            <a:pPr>
              <a:spcBef>
                <a:spcPts val="800"/>
              </a:spcBef>
            </a:pPr>
            <a:endParaRPr lang="en-US" dirty="0"/>
          </a:p>
          <a:p>
            <a:pPr>
              <a:spcBef>
                <a:spcPts val="800"/>
              </a:spcBef>
            </a:pPr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7DE601C-8569-1838-93D0-A99D6C8242C5}"/>
              </a:ext>
            </a:extLst>
          </p:cNvPr>
          <p:cNvCxnSpPr>
            <a:cxnSpLocks/>
          </p:cNvCxnSpPr>
          <p:nvPr/>
        </p:nvCxnSpPr>
        <p:spPr>
          <a:xfrm>
            <a:off x="423081" y="3799972"/>
            <a:ext cx="5190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8179D8C7-0A9A-6F6A-0D90-A36D22A1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62" y="229936"/>
            <a:ext cx="1949088" cy="520407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FBF535F-8116-3A66-76B0-B206CDB534E7}"/>
              </a:ext>
            </a:extLst>
          </p:cNvPr>
          <p:cNvSpPr txBox="1"/>
          <p:nvPr/>
        </p:nvSpPr>
        <p:spPr>
          <a:xfrm>
            <a:off x="2141045" y="319456"/>
            <a:ext cx="2770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2024.acl-long.58</a:t>
            </a:r>
            <a:endParaRPr lang="zh-CN" altLang="en-US" sz="1600" dirty="0">
              <a:latin typeface="Consolas" panose="020B0609020204030204" pitchFamily="49" charset="0"/>
              <a:ea typeface="Yu Gothic UI" panose="020B05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B4E0232-D2F2-35A1-EC18-AE3BBABF9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3779" y="288678"/>
            <a:ext cx="1452253" cy="4001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0A9A2E-1788-9473-46F3-A950C363F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41" y="819529"/>
            <a:ext cx="1507343" cy="1973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5E7919-070F-17A0-93F8-DEDDBAFB7B74}"/>
              </a:ext>
            </a:extLst>
          </p:cNvPr>
          <p:cNvSpPr txBox="1"/>
          <p:nvPr/>
        </p:nvSpPr>
        <p:spPr>
          <a:xfrm>
            <a:off x="5425522" y="146385"/>
            <a:ext cx="243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10600030101010101" charset="0"/>
                <a:cs typeface="Arial"/>
                <a:sym typeface="Arial"/>
              </a:rPr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392789-EB01-4078-945A-AAE31ED14D08}"/>
              </a:ext>
            </a:extLst>
          </p:cNvPr>
          <p:cNvSpPr txBox="1"/>
          <p:nvPr/>
        </p:nvSpPr>
        <p:spPr>
          <a:xfrm>
            <a:off x="7066032" y="146386"/>
            <a:ext cx="243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aseline="30000" dirty="0">
                <a:latin typeface="Lato" panose="02010600030101010101" charset="0"/>
              </a:rPr>
              <a:t>2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92A55A-C2A9-2340-16D5-3791E04A766D}"/>
              </a:ext>
            </a:extLst>
          </p:cNvPr>
          <p:cNvSpPr txBox="1"/>
          <p:nvPr/>
        </p:nvSpPr>
        <p:spPr>
          <a:xfrm>
            <a:off x="7066032" y="709142"/>
            <a:ext cx="243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aseline="30000" dirty="0">
                <a:latin typeface="Lato" panose="02010600030101010101" charset="0"/>
              </a:rPr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596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SDFT vs. Vanilla Fine-tuning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184075" y="800754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both vanilla fine-tuning and SDFT can improve </a:t>
            </a:r>
            <a:r>
              <a:rPr lang="en" b="1"/>
              <a:t>target task performance</a:t>
            </a:r>
            <a:r>
              <a:rPr lang="en"/>
              <a:t>, SDFT excels in preserving the model's </a:t>
            </a:r>
            <a:r>
              <a:rPr lang="en" b="1"/>
              <a:t>broad capabilities</a:t>
            </a:r>
            <a:r>
              <a:rPr lang="en"/>
              <a:t>.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25" y="1579254"/>
            <a:ext cx="7599949" cy="23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3623900" y="3185863"/>
            <a:ext cx="1080600" cy="228600"/>
          </a:xfrm>
          <a:prstGeom prst="rect">
            <a:avLst/>
          </a:prstGeom>
          <a:noFill/>
          <a:ln w="28575" cap="flat" cmpd="sng">
            <a:solidFill>
              <a:srgbClr val="005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4704500" y="3414463"/>
            <a:ext cx="1413600" cy="201300"/>
          </a:xfrm>
          <a:prstGeom prst="rect">
            <a:avLst/>
          </a:prstGeom>
          <a:noFill/>
          <a:ln w="28575" cap="flat" cmpd="sng">
            <a:solidFill>
              <a:srgbClr val="005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6118100" y="3621786"/>
            <a:ext cx="943200" cy="201299"/>
          </a:xfrm>
          <a:prstGeom prst="rect">
            <a:avLst/>
          </a:prstGeom>
          <a:noFill/>
          <a:ln w="28575" cap="flat" cmpd="sng">
            <a:solidFill>
              <a:srgbClr val="0056F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 SDFT vs. Vanilla Fine-tuning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Vanilla fine-tuning leads to notable degradation in safety and general helpfulness, while SDFT maintains strong alignment after fine-tuning.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2231001"/>
            <a:ext cx="7949701" cy="15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Distribution Gap</a:t>
            </a:r>
            <a:endParaRPr sz="2800">
              <a:solidFill>
                <a:srgbClr val="0056F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43092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We assess shifts in model representation by measuring </a:t>
            </a:r>
            <a:r>
              <a:rPr lang="en" b="1" dirty="0"/>
              <a:t>embedding similarity</a:t>
            </a:r>
            <a:r>
              <a:rPr lang="en" dirty="0"/>
              <a:t> between the original model and the fine-tuned one.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SDFT mitigates the distribution shift, thus alleviating forgetting.</a:t>
            </a:r>
            <a:endParaRPr dirty="0"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275" y="831476"/>
            <a:ext cx="4211449" cy="301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Effective across Models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84075" y="626576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SDFT is superior to vanilla fine-tuning on: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full fine-tuning on Llama-2-7b-chat (</a:t>
            </a:r>
            <a:r>
              <a:rPr lang="en" b="1"/>
              <a:t>significant improvement</a:t>
            </a:r>
            <a:r>
              <a:rPr lang="en"/>
              <a:t>)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LoRA fine-tuning on Llama-2-13b-chat model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LoRA fine-tuning on Llama-3-8B-Instruct model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63" y="2170026"/>
            <a:ext cx="6863624" cy="24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 Away</a:t>
            </a:r>
            <a:endParaRPr dirty="0"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b="1" dirty="0"/>
              <a:t>Finding</a:t>
            </a:r>
            <a:r>
              <a:rPr lang="en" dirty="0"/>
              <a:t>: distribution shift leads to catastrophic forgetting in vanilla fine-tuning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b="1" dirty="0"/>
              <a:t>Method</a:t>
            </a:r>
            <a:r>
              <a:rPr lang="en" dirty="0"/>
              <a:t>: self-distillation =&gt; bridge distribution gap =&gt; mitigate forgetting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b="1" dirty="0"/>
              <a:t>Experiments</a:t>
            </a:r>
            <a:r>
              <a:rPr lang="en" dirty="0"/>
              <a:t>: improve the target task performance and keep the original capabilities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0">
              <a:buNone/>
            </a:pPr>
            <a:r>
              <a:rPr lang="en" altLang="zh-CN" b="1" dirty="0">
                <a:solidFill>
                  <a:srgbClr val="0056F9"/>
                </a:solidFill>
              </a:rPr>
              <a:t>Paper</a:t>
            </a:r>
            <a:r>
              <a:rPr lang="en" altLang="zh-CN" dirty="0"/>
              <a:t>: </a:t>
            </a:r>
            <a:r>
              <a:rPr lang="en-US" altLang="zh-CN" u="sng" dirty="0">
                <a:solidFill>
                  <a:schemeClr val="hlink"/>
                </a:solidFill>
                <a:hlinkClick r:id="rId3"/>
              </a:rPr>
              <a:t>https://aclanthology.org/2024.acl-long.58/</a:t>
            </a:r>
            <a:endParaRPr lang="en-US" b="1" dirty="0">
              <a:solidFill>
                <a:srgbClr val="0056F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56F9"/>
                </a:solidFill>
              </a:rPr>
              <a:t>Code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https://github.com/sail-sg/sdft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23900" y="2473500"/>
            <a:ext cx="7886700" cy="486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&amp; QA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Landscape of LLM Model Fine-tuning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🤗 HuggingFace, thousands of </a:t>
            </a:r>
            <a:r>
              <a:rPr lang="en" b="1"/>
              <a:t>fine-tuned models</a:t>
            </a:r>
            <a:r>
              <a:rPr lang="en"/>
              <a:t> sprout daily 🌱, from community enthusiasts to big orgs.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00" y="1800175"/>
            <a:ext cx="5742776" cy="28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184075" y="2685575"/>
            <a:ext cx="24390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0056F9"/>
                </a:solidFill>
                <a:latin typeface="Calibri"/>
                <a:ea typeface="Calibri"/>
                <a:cs typeface="Calibri"/>
                <a:sym typeface="Calibri"/>
              </a:rPr>
              <a:t>9,000</a:t>
            </a:r>
            <a:endParaRPr sz="3000" b="1" dirty="0">
              <a:solidFill>
                <a:srgbClr val="0056F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Fine-tuned models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🦙Llama-3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Challenge of Enhancing Existing Models: Performance</a:t>
            </a:r>
            <a:endParaRPr dirty="0"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Meta releases the powerful chat model </a:t>
            </a:r>
            <a:r>
              <a:rPr lang="en" b="1" dirty="0"/>
              <a:t>Llama-3-Instruct</a:t>
            </a:r>
            <a:r>
              <a:rPr lang="en" dirty="0"/>
              <a:t> without deets on its fine-tuning 🕵️, and you need to enhance its capabilities further on some tasks, sounds easy, right 🤔? </a:t>
            </a:r>
            <a:endParaRPr dirty="0"/>
          </a:p>
        </p:txBody>
      </p:sp>
      <p:sp>
        <p:nvSpPr>
          <p:cNvPr id="80" name="Google Shape;80;p11"/>
          <p:cNvSpPr txBox="1"/>
          <p:nvPr/>
        </p:nvSpPr>
        <p:spPr>
          <a:xfrm>
            <a:off x="1558825" y="1599725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Wrong! Reality is way tougher. 😓</a:t>
            </a:r>
            <a:endParaRPr sz="18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525" y="2386550"/>
            <a:ext cx="3612144" cy="19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25" y="2386550"/>
            <a:ext cx="3904900" cy="194032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/>
        </p:nvSpPr>
        <p:spPr>
          <a:xfrm>
            <a:off x="1254750" y="4409300"/>
            <a:ext cx="7601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030712"/>
                </a:solidFill>
                <a:latin typeface="Calibri"/>
                <a:ea typeface="Calibri"/>
                <a:cs typeface="Calibri"/>
                <a:sym typeface="Calibri"/>
              </a:rPr>
              <a:t>It has already leveraged </a:t>
            </a:r>
            <a:r>
              <a:rPr lang="en" sz="1800" b="1" i="1" dirty="0">
                <a:solidFill>
                  <a:srgbClr val="0056F9"/>
                </a:solidFill>
                <a:latin typeface="Calibri"/>
                <a:ea typeface="Calibri"/>
                <a:cs typeface="Calibri"/>
                <a:sym typeface="Calibri"/>
              </a:rPr>
              <a:t>10M</a:t>
            </a:r>
            <a:r>
              <a:rPr lang="en" sz="1800" i="1" dirty="0">
                <a:solidFill>
                  <a:srgbClr val="030712"/>
                </a:solidFill>
                <a:latin typeface="Calibri"/>
                <a:ea typeface="Calibri"/>
                <a:cs typeface="Calibri"/>
                <a:sym typeface="Calibri"/>
              </a:rPr>
              <a:t> human examples and never released.</a:t>
            </a:r>
            <a:endParaRPr sz="1800" i="1" dirty="0">
              <a:solidFill>
                <a:srgbClr val="0307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Challenge of Enhancing Existing Models: Safety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Meta releases the powerful chat model </a:t>
            </a:r>
            <a:r>
              <a:rPr lang="en" b="1" dirty="0"/>
              <a:t>Llama-3-Instruct</a:t>
            </a:r>
            <a:r>
              <a:rPr lang="en" dirty="0"/>
              <a:t> without deets on its fine-tuning 🕵️, and you need to enhance its capabilities further on some tasks, sounds easy, right 🤔? </a:t>
            </a:r>
            <a:endParaRPr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1558825" y="1599725"/>
            <a:ext cx="34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Wrong! Reality is way tougher. 😓</a:t>
            </a:r>
            <a:endParaRPr sz="18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184075" y="3812127"/>
            <a:ext cx="29136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Llama-3-Instruct</a:t>
            </a:r>
            <a:r>
              <a:rPr lang="en" sz="16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is already an aligned model</a:t>
            </a:r>
            <a:endParaRPr sz="1600" dirty="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63" y="2372902"/>
            <a:ext cx="1395825" cy="139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2"/>
          <p:cNvCxnSpPr/>
          <p:nvPr/>
        </p:nvCxnSpPr>
        <p:spPr>
          <a:xfrm>
            <a:off x="2897175" y="3264302"/>
            <a:ext cx="16857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94;p12"/>
          <p:cNvSpPr txBox="1"/>
          <p:nvPr/>
        </p:nvSpPr>
        <p:spPr>
          <a:xfrm>
            <a:off x="2517825" y="2836690"/>
            <a:ext cx="24444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on </a:t>
            </a: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Alpaca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416" y="2323176"/>
            <a:ext cx="1395800" cy="13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/>
        </p:nvSpPr>
        <p:spPr>
          <a:xfrm>
            <a:off x="3988346" y="3798902"/>
            <a:ext cx="419576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Fine-tuning aligned models compromises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even when you do not intend to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 txBox="1"/>
          <p:nvPr/>
        </p:nvSpPr>
        <p:spPr>
          <a:xfrm>
            <a:off x="-296250" y="4739125"/>
            <a:ext cx="46224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Reference: https://arxiv.org/abs/2310.03693</a:t>
            </a:r>
            <a:endParaRPr sz="1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Need for a Better Approach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Can we </a:t>
            </a:r>
            <a:r>
              <a:rPr lang="en" b="1" dirty="0"/>
              <a:t>preserve</a:t>
            </a:r>
            <a:r>
              <a:rPr lang="en" dirty="0"/>
              <a:t> safety features of the instruct model?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Is it possible to </a:t>
            </a:r>
            <a:r>
              <a:rPr lang="en" b="1" dirty="0"/>
              <a:t>enhance</a:t>
            </a:r>
            <a:r>
              <a:rPr lang="en" dirty="0"/>
              <a:t> specific capabilities while </a:t>
            </a:r>
            <a:r>
              <a:rPr lang="en" b="1" dirty="0"/>
              <a:t>retaining</a:t>
            </a:r>
            <a:r>
              <a:rPr lang="en" dirty="0"/>
              <a:t> original strengths?</a:t>
            </a:r>
            <a:endParaRPr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dirty="0"/>
              <a:t>How do we balance specialization with </a:t>
            </a:r>
            <a:r>
              <a:rPr lang="en" b="1" dirty="0"/>
              <a:t>generalization</a:t>
            </a:r>
            <a:r>
              <a:rPr lang="en" dirty="0"/>
              <a:t>?</a:t>
            </a:r>
            <a:endParaRPr dirty="0"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427" y="2627250"/>
            <a:ext cx="1644325" cy="164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666" y="2406891"/>
            <a:ext cx="534600" cy="5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Root Cause of Challenge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184075" y="904736"/>
            <a:ext cx="85206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primary cause of the fine-tuning challenge lies in the </a:t>
            </a:r>
            <a:r>
              <a:rPr lang="en" b="1" dirty="0"/>
              <a:t>distribution gap</a:t>
            </a:r>
            <a:r>
              <a:rPr lang="en" dirty="0"/>
              <a:t> between the task data and the original LLM.</a:t>
            </a:r>
            <a:endParaRPr dirty="0"/>
          </a:p>
        </p:txBody>
      </p:sp>
      <p:sp>
        <p:nvSpPr>
          <p:cNvPr id="112" name="Google Shape;112;p14"/>
          <p:cNvSpPr/>
          <p:nvPr/>
        </p:nvSpPr>
        <p:spPr>
          <a:xfrm>
            <a:off x="1193292" y="1900272"/>
            <a:ext cx="2286000" cy="2011800"/>
          </a:xfrm>
          <a:prstGeom prst="ellipse">
            <a:avLst/>
          </a:prstGeom>
          <a:solidFill>
            <a:srgbClr val="005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1510542" y="2382147"/>
            <a:ext cx="19563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Code Generation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Story Telling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Summarization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24792" y="3997597"/>
            <a:ext cx="40230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Llama-3-Instruct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capabilities: diverse and aligned with a broad range of human values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5568667" y="2693397"/>
            <a:ext cx="1285500" cy="608100"/>
          </a:xfrm>
          <a:prstGeom prst="rect">
            <a:avLst/>
          </a:prstGeom>
          <a:solidFill>
            <a:srgbClr val="0056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5698117" y="2794047"/>
            <a:ext cx="1179000" cy="4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Single Task</a:t>
            </a:r>
            <a:endParaRPr sz="1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4397117" y="3997597"/>
            <a:ext cx="35370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data: narrowed distribution and focused on certain tasks or domains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Introducing Self-Distillation Fine-Tuning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184075" y="982725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Self-Distillation Fine-Tuning (SDFT) aligns task data with the LLMs’ distribution, preserving label supervision while </a:t>
            </a:r>
            <a:r>
              <a:rPr lang="en" b="1" dirty="0"/>
              <a:t>reducing the distribution gap</a:t>
            </a:r>
            <a:r>
              <a:rPr lang="en" dirty="0"/>
              <a:t>. It achieves this by having the LLM rewrite target labels, integrating new tasks with the model's existing knowledge.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88" y="2232150"/>
            <a:ext cx="4589976" cy="26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Method: Self-Distillation Fine-tuning</a:t>
            </a: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body" idx="1"/>
          </p:nvPr>
        </p:nvSpPr>
        <p:spPr>
          <a:xfrm>
            <a:off x="184075" y="782557"/>
            <a:ext cx="8520600" cy="39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Start with a </a:t>
            </a:r>
            <a:r>
              <a:rPr lang="en" b="1"/>
              <a:t>chat model</a:t>
            </a:r>
            <a:r>
              <a:rPr lang="en"/>
              <a:t> (i.e., seed language model)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Curate a </a:t>
            </a:r>
            <a:r>
              <a:rPr lang="en" b="1"/>
              <a:t>task dataset</a:t>
            </a:r>
            <a:r>
              <a:rPr lang="en"/>
              <a:t> targeting areas where the model underperforms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Use the model to rewrite responses in the dataset, creating a </a:t>
            </a:r>
            <a:r>
              <a:rPr lang="en" b="1"/>
              <a:t>distilled dataset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b="1"/>
              <a:t>Fine-tune</a:t>
            </a:r>
            <a:r>
              <a:rPr lang="en"/>
              <a:t> on the distilled dataset, balancing new skills and original capabilities</a:t>
            </a:r>
            <a:endParaRPr/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25" y="2171331"/>
            <a:ext cx="8215299" cy="1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184075" y="184000"/>
            <a:ext cx="8520600" cy="5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Method: Self-Distillation Fine-tuning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25" y="1061581"/>
            <a:ext cx="8448276" cy="346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220225" y="665056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Template for Distillation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3428700" y="665056"/>
            <a:ext cx="39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of the Alpaca dataset 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A5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905</Words>
  <Application>Microsoft Office PowerPoint</Application>
  <PresentationFormat>全屏显示(16:9)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Consolas</vt:lpstr>
      <vt:lpstr>Arial</vt:lpstr>
      <vt:lpstr>Calibri</vt:lpstr>
      <vt:lpstr>Lato</vt:lpstr>
      <vt:lpstr>Nunito</vt:lpstr>
      <vt:lpstr>Office Theme</vt:lpstr>
      <vt:lpstr>Self-Distillation Bridges Distribution Gap in Language Model Fine-Tuning</vt:lpstr>
      <vt:lpstr>The Landscape of LLM Model Fine-tuning </vt:lpstr>
      <vt:lpstr>The Challenge of Enhancing Existing Models: Performance</vt:lpstr>
      <vt:lpstr>The Challenge of Enhancing Existing Models: Safety</vt:lpstr>
      <vt:lpstr>The Need for a Better Approach </vt:lpstr>
      <vt:lpstr>The Root Cause of Challenge  </vt:lpstr>
      <vt:lpstr>Introducing Self-Distillation Fine-Tuning </vt:lpstr>
      <vt:lpstr>Method: Self-Distillation Fine-tuning</vt:lpstr>
      <vt:lpstr>Method: Self-Distillation Fine-tuning </vt:lpstr>
      <vt:lpstr>Experiments: SDFT vs. Vanilla Fine-tuning</vt:lpstr>
      <vt:lpstr>Experiments: SDFT vs. Vanilla Fine-tuning</vt:lpstr>
      <vt:lpstr>Analysis: Distribution Gap</vt:lpstr>
      <vt:lpstr>Analysis: Effective across Models</vt:lpstr>
      <vt:lpstr>Take Away</vt:lpstr>
      <vt:lpstr>Thanks &amp; QA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Self-Distillation Bridges Distribution Gap in Language Model Fine-Tuning</dc:title>
  <dc:creator>zhaorui</dc:creator>
  <cp:lastModifiedBy>Zhaorui Yang</cp:lastModifiedBy>
  <cp:revision>62</cp:revision>
  <dcterms:modified xsi:type="dcterms:W3CDTF">2024-08-28T01:47:10Z</dcterms:modified>
</cp:coreProperties>
</file>